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2"/>
  </p:notesMasterIdLst>
  <p:sldIdLst>
    <p:sldId id="256" r:id="rId2"/>
    <p:sldId id="270" r:id="rId3"/>
    <p:sldId id="282" r:id="rId4"/>
    <p:sldId id="269" r:id="rId5"/>
    <p:sldId id="262" r:id="rId6"/>
    <p:sldId id="271" r:id="rId7"/>
    <p:sldId id="277" r:id="rId8"/>
    <p:sldId id="258" r:id="rId9"/>
    <p:sldId id="261" r:id="rId10"/>
    <p:sldId id="260" r:id="rId11"/>
    <p:sldId id="263" r:id="rId12"/>
    <p:sldId id="264" r:id="rId13"/>
    <p:sldId id="280" r:id="rId14"/>
    <p:sldId id="267" r:id="rId15"/>
    <p:sldId id="275" r:id="rId16"/>
    <p:sldId id="268" r:id="rId17"/>
    <p:sldId id="276" r:id="rId18"/>
    <p:sldId id="266" r:id="rId19"/>
    <p:sldId id="259" r:id="rId20"/>
    <p:sldId id="28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E33B3-15A6-4B85-AA01-A65B0645FEFB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F48FC-BF03-4B26-8729-0055CF7D0E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944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7F48FC-BF03-4B26-8729-0055CF7D0E0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71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3C1A-CAE0-486D-BA84-4E4D16B58093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AA4C-DC3F-4527-8E92-9B953F3C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87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3C1A-CAE0-486D-BA84-4E4D16B58093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AA4C-DC3F-4527-8E92-9B953F3C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353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3C1A-CAE0-486D-BA84-4E4D16B58093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AA4C-DC3F-4527-8E92-9B953F3C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0261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3C1A-CAE0-486D-BA84-4E4D16B58093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AA4C-DC3F-4527-8E92-9B953F3C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570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3C1A-CAE0-486D-BA84-4E4D16B58093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AA4C-DC3F-4527-8E92-9B953F3C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871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3C1A-CAE0-486D-BA84-4E4D16B58093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AA4C-DC3F-4527-8E92-9B953F3C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29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3C1A-CAE0-486D-BA84-4E4D16B58093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AA4C-DC3F-4527-8E92-9B953F3C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187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3C1A-CAE0-486D-BA84-4E4D16B58093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AA4C-DC3F-4527-8E92-9B953F3C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0689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3C1A-CAE0-486D-BA84-4E4D16B58093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AA4C-DC3F-4527-8E92-9B953F3C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655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3C1A-CAE0-486D-BA84-4E4D16B58093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AA4C-DC3F-4527-8E92-9B953F3C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98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F43C1A-CAE0-486D-BA84-4E4D16B58093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1AA4C-DC3F-4527-8E92-9B953F3C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4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43C1A-CAE0-486D-BA84-4E4D16B58093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1AA4C-DC3F-4527-8E92-9B953F3C3F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Latn-CS" dirty="0" smtClean="0"/>
              <a:t>Uticaj viših harmonika na rad sinhronog generatora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295400"/>
          </a:xfr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r-Latn-CS" dirty="0" smtClean="0">
                <a:solidFill>
                  <a:schemeClr val="tx1"/>
                </a:solidFill>
              </a:rPr>
              <a:t>Miljan Jovović</a:t>
            </a:r>
          </a:p>
          <a:p>
            <a:r>
              <a:rPr lang="sr-Latn-CS" dirty="0" smtClean="0">
                <a:solidFill>
                  <a:schemeClr val="tx1"/>
                </a:solidFill>
              </a:rPr>
              <a:t>Dragan Jovović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624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CS" dirty="0" smtClean="0"/>
              <a:t>Rezultat simulacije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4040188" cy="6096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sr-Latn-CS" dirty="0" smtClean="0"/>
              <a:t>Linijski napon generatora</a:t>
            </a:r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895600"/>
            <a:ext cx="4040188" cy="2514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>
          <a:xfrm>
            <a:off x="4645025" y="1752600"/>
            <a:ext cx="4041775" cy="609599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algn="ctr"/>
            <a:r>
              <a:rPr lang="sr-Latn-CS" dirty="0" smtClean="0"/>
              <a:t>FFT analiza linijskog napona generatora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5600"/>
            <a:ext cx="4041775" cy="2514600"/>
          </a:xfrm>
        </p:spPr>
      </p:pic>
    </p:spTree>
    <p:extLst>
      <p:ext uri="{BB962C8B-B14F-4D97-AF65-F5344CB8AC3E}">
        <p14:creationId xmlns:p14="http://schemas.microsoft.com/office/powerpoint/2010/main" val="4007094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sr-Latn-CS" sz="3600" dirty="0" smtClean="0"/>
              <a:t>Kvantitativne vrijednosti harmonika ukazuju na nedostatke u radu sinhronog generatora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648200"/>
          </a:xfrm>
        </p:spPr>
        <p:txBody>
          <a:bodyPr>
            <a:normAutofit fontScale="70000" lnSpcReduction="20000"/>
          </a:bodyPr>
          <a:lstStyle/>
          <a:p>
            <a:r>
              <a:rPr lang="sr-Latn-CS" dirty="0" smtClean="0"/>
              <a:t>Osnovni harmonik - </a:t>
            </a:r>
            <a:r>
              <a:rPr lang="hr-HR" dirty="0"/>
              <a:t>stabilan osnovni harmonik ukazuje na dobar rad pobude i generatora</a:t>
            </a:r>
            <a:r>
              <a:rPr lang="hr-HR" dirty="0" smtClean="0"/>
              <a:t>. Promjenljivi </a:t>
            </a:r>
            <a:r>
              <a:rPr lang="hr-HR" dirty="0"/>
              <a:t>i smanjeni iznos osnovnog harmonika ukazuje na povećane </a:t>
            </a:r>
            <a:r>
              <a:rPr lang="hr-HR" dirty="0" smtClean="0"/>
              <a:t>smetnje (probleme) </a:t>
            </a:r>
            <a:r>
              <a:rPr lang="hr-HR" dirty="0"/>
              <a:t>u radu pobude i </a:t>
            </a:r>
            <a:r>
              <a:rPr lang="hr-HR" dirty="0" smtClean="0"/>
              <a:t>generatora.</a:t>
            </a:r>
            <a:endParaRPr lang="sr-Latn-CS" dirty="0" smtClean="0"/>
          </a:p>
          <a:p>
            <a:r>
              <a:rPr lang="sr-Latn-CS" dirty="0" smtClean="0"/>
              <a:t>Drugi harmonik (100Hz) - </a:t>
            </a:r>
            <a:r>
              <a:rPr lang="hr-HR" dirty="0"/>
              <a:t>smetnje u statorskom dijelu magnetnog </a:t>
            </a:r>
            <a:r>
              <a:rPr lang="hr-HR" dirty="0" smtClean="0"/>
              <a:t>kola.</a:t>
            </a:r>
            <a:endParaRPr lang="sr-Latn-CS" dirty="0" smtClean="0"/>
          </a:p>
          <a:p>
            <a:r>
              <a:rPr lang="sr-Latn-CS" dirty="0" smtClean="0"/>
              <a:t>Treći harmonik(150Hz) - </a:t>
            </a:r>
            <a:r>
              <a:rPr lang="hr-HR" dirty="0"/>
              <a:t>na slabiji rad </a:t>
            </a:r>
            <a:r>
              <a:rPr lang="hr-HR" dirty="0" smtClean="0"/>
              <a:t>pobude </a:t>
            </a:r>
            <a:r>
              <a:rPr lang="hr-HR" dirty="0"/>
              <a:t>ili prejako zasićenje pojedinih dijelova magnetnog </a:t>
            </a:r>
            <a:r>
              <a:rPr lang="hr-HR" dirty="0" smtClean="0"/>
              <a:t>kola.</a:t>
            </a:r>
            <a:endParaRPr lang="sr-Latn-CS" dirty="0" smtClean="0"/>
          </a:p>
          <a:p>
            <a:r>
              <a:rPr lang="sr-Latn-CS" dirty="0" smtClean="0"/>
              <a:t>Četvrti harmonik(200Hz) - </a:t>
            </a:r>
            <a:r>
              <a:rPr lang="hr-HR" dirty="0"/>
              <a:t>može biti žljebni </a:t>
            </a:r>
            <a:r>
              <a:rPr lang="hr-HR" dirty="0" smtClean="0"/>
              <a:t>harmonik. Zbog </a:t>
            </a:r>
            <a:r>
              <a:rPr lang="hr-HR" dirty="0"/>
              <a:t>toga treba kod mašina s malim brojem žljebova po polu i fazi primjeniti namote  s razlomljenim brojem žljebova po polu i fazi</a:t>
            </a:r>
            <a:r>
              <a:rPr lang="hr-HR" dirty="0" smtClean="0"/>
              <a:t>.</a:t>
            </a:r>
            <a:endParaRPr lang="sr-Latn-CS" dirty="0" smtClean="0"/>
          </a:p>
          <a:p>
            <a:r>
              <a:rPr lang="sr-Latn-CS" dirty="0" smtClean="0"/>
              <a:t>Peti harmonik(250Hz) - </a:t>
            </a:r>
            <a:r>
              <a:rPr lang="hr-HR" dirty="0"/>
              <a:t>povećava </a:t>
            </a:r>
            <a:r>
              <a:rPr lang="hr-HR" dirty="0" smtClean="0"/>
              <a:t>gubitke </a:t>
            </a:r>
            <a:r>
              <a:rPr lang="hr-HR" dirty="0"/>
              <a:t>i zagrijavanje generatora te izobličuje izlazni napon </a:t>
            </a:r>
            <a:r>
              <a:rPr lang="hr-HR" dirty="0" smtClean="0"/>
              <a:t>generatora.</a:t>
            </a:r>
            <a:endParaRPr lang="sr-Latn-CS" dirty="0" smtClean="0"/>
          </a:p>
          <a:p>
            <a:r>
              <a:rPr lang="sr-Latn-CS" dirty="0" smtClean="0"/>
              <a:t>Šesti harmonik(300Hz) - </a:t>
            </a:r>
            <a:r>
              <a:rPr lang="hr-HR" dirty="0"/>
              <a:t>prejako izražene prenapone  zbog komutacije tiristora</a:t>
            </a:r>
            <a:r>
              <a:rPr lang="hr-H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783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Mjerenje rasipnih magnetnih polja u sinhronim generatorima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sr-Latn-CS" sz="2600" dirty="0" smtClean="0"/>
          </a:p>
          <a:p>
            <a:r>
              <a:rPr lang="sr-Latn-CS" sz="2600" dirty="0" smtClean="0"/>
              <a:t>Oblik promjene rasipnog magnetnog polja saglasan je sa oblikom promjene faznog napona sinhronog generatora. To znači da generatori sa jako deformisanim rasipnim magnetnim poljima imaju i adekvatne (loše) fazne napone.</a:t>
            </a:r>
          </a:p>
          <a:p>
            <a:endParaRPr lang="sr-Latn-CS" sz="2600" dirty="0"/>
          </a:p>
          <a:p>
            <a:r>
              <a:rPr lang="sr-Latn-CS" sz="2600" dirty="0" smtClean="0"/>
              <a:t>Mjerenjem i frekventnom analizom promjena rasipnih magnetnih polja tokom vremena u stacionarnom radu ili u prelaznim stanjima (pokretanje, zaustavljanje, kočenje, promjena opterećenja) dobro se prepoznaju promjene i smetnje u radu sinhronog generatora</a:t>
            </a:r>
            <a:r>
              <a:rPr lang="sr-Latn-C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011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924800" cy="1020762"/>
          </a:xfrm>
        </p:spPr>
        <p:txBody>
          <a:bodyPr>
            <a:normAutofit/>
          </a:bodyPr>
          <a:lstStyle/>
          <a:p>
            <a:r>
              <a:rPr lang="sr-Latn-CS" sz="2800" dirty="0" smtClean="0"/>
              <a:t>Pojedine pojave se manifestuju u različitim frekventnim područjima</a:t>
            </a:r>
            <a:r>
              <a:rPr lang="sr-Latn-CS" sz="2000" dirty="0" smtClean="0"/>
              <a:t>:</a:t>
            </a:r>
            <a:endParaRPr lang="en-US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</p:spPr>
            <p:txBody>
              <a:bodyPr>
                <a:noAutofit/>
              </a:bodyPr>
              <a:lstStyle/>
              <a:p>
                <a:r>
                  <a:rPr lang="sr-Latn-CS" sz="2000" dirty="0" smtClean="0"/>
                  <a:t>Osnovni harmonik (sinusni oblik s faktorom napona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sr-Latn-CS" sz="2000" i="1" smtClean="0"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sr-Latn-CS" sz="2000" b="0" i="1" smtClean="0">
                            <a:latin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sr-Latn-CS" sz="2000" dirty="0" smtClean="0"/>
                  <a:t>) – svako odstupanje od ove vrijednosti siguran je znak određenog nedostataka  ili kvara u električnoj mašini ili naponu napajanja namota.</a:t>
                </a:r>
              </a:p>
              <a:p>
                <a:r>
                  <a:rPr lang="sr-Latn-CS" sz="2000" dirty="0" smtClean="0"/>
                  <a:t>Niži harmonici (f&lt;50Hz) - harmonici brzine obrtanja( 250 obr/min=4,17HZ; </a:t>
                </a:r>
                <a:r>
                  <a:rPr lang="el-GR" sz="2000" i="1" dirty="0" smtClean="0"/>
                  <a:t>ν</a:t>
                </a:r>
                <a:r>
                  <a:rPr lang="sr-Latn-ME" sz="2000" i="1" dirty="0" smtClean="0"/>
                  <a:t>x4.17</a:t>
                </a:r>
                <a:r>
                  <a:rPr lang="sr-Latn-ME" sz="2000" dirty="0" smtClean="0"/>
                  <a:t>)-</a:t>
                </a:r>
                <a:r>
                  <a:rPr lang="sr-Latn-CS" sz="2000" dirty="0" smtClean="0"/>
                  <a:t> Ukazuju na nesimetričnost rotorskih impedansi.</a:t>
                </a:r>
              </a:p>
              <a:p>
                <a:r>
                  <a:rPr lang="sr-Latn-CS" sz="2000" dirty="0" smtClean="0"/>
                  <a:t>Viši harmonici (f=50-1000Hz) – izobličuju sinusno elektromagnetno polje.</a:t>
                </a:r>
              </a:p>
              <a:p>
                <a:r>
                  <a:rPr lang="sr-Latn-CS" sz="2000" dirty="0" smtClean="0"/>
                  <a:t>Tiristorski (komutacijski) harmonici (f=1-10kHz) – izazivaju parcijalna izbijanja sve do proboja izolacije.</a:t>
                </a:r>
              </a:p>
              <a:p>
                <a:r>
                  <a:rPr lang="sr-Latn-CS" sz="2000" dirty="0" smtClean="0"/>
                  <a:t>Harmonici parcijalnih izbijanja prema paketu limova  (f=10kHz-1MHz) – uzroci su tiristorski harmonici ili labavi štapovi statorskog namotaja.</a:t>
                </a:r>
              </a:p>
              <a:p>
                <a:r>
                  <a:rPr lang="sr-Latn-CS" sz="2000" dirty="0" smtClean="0"/>
                  <a:t>Harmonici parcijalnih izbijanja unutar namota, mega harmonici (f=1MHz-100MHz) – uništavaju međuzavojnu izolaciju.</a:t>
                </a:r>
              </a:p>
              <a:p>
                <a:endParaRPr lang="en-US" sz="2200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876800"/>
              </a:xfrm>
              <a:blipFill rotWithShape="1">
                <a:blip r:embed="rId2"/>
                <a:stretch>
                  <a:fillRect l="-593" r="-4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5155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CS" dirty="0" smtClean="0"/>
              <a:t>Tangencijalna komponenta rasipnog magnetnog polja generatora u praznom hodu</a:t>
            </a:r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8" b="608"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838200" y="5367338"/>
            <a:ext cx="7467600" cy="1262062"/>
          </a:xfrm>
        </p:spPr>
        <p:txBody>
          <a:bodyPr>
            <a:normAutofit fontScale="92500" lnSpcReduction="10000"/>
          </a:bodyPr>
          <a:lstStyle/>
          <a:p>
            <a:r>
              <a:rPr lang="sr-Latn-CS" sz="1600" dirty="0"/>
              <a:t>Uzbudno polje prati sinusnu funkciju. Amplitude tangencijalne komponente magnetskog polja su ujednačene i stabilne, iznosi jačine sjevernog i južnog pola su jednaki, nema indikacije neispravne </a:t>
            </a:r>
            <a:r>
              <a:rPr lang="sr-Latn-CS" sz="1600" dirty="0" smtClean="0"/>
              <a:t>međuzavojne </a:t>
            </a:r>
            <a:r>
              <a:rPr lang="sr-Latn-CS" sz="1600" dirty="0"/>
              <a:t>izolacije.</a:t>
            </a:r>
          </a:p>
          <a:p>
            <a:r>
              <a:rPr lang="sr-Latn-CS" sz="1600" dirty="0" smtClean="0"/>
              <a:t>Na signalu tangencijalne komponente rasipnog magnetnog polja jasno se uočavaju distorzije koje su posljedica  rada tiristorskog mosta</a:t>
            </a:r>
            <a:r>
              <a:rPr lang="sr-Latn-C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86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FFT tangencijalne komponente rasipnog magntog polja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9" b="3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727264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sr-Latn-CS" dirty="0" smtClean="0"/>
              <a:t>Radijalna komponenta rasipnog magnetnog polja u praznom hodu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6" b="43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1600" dirty="0"/>
              <a:t>Signal radijalne komponente je vrlo stabilan. Nema indikacije slabe izolacije statorskog </a:t>
            </a:r>
            <a:r>
              <a:rPr lang="en-US" sz="1600" dirty="0" smtClean="0"/>
              <a:t>namota</a:t>
            </a:r>
            <a:r>
              <a:rPr lang="sr-Latn-C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346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FFT radijalne komponente rasipnog magnetnog polja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9" b="5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6747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Zaključak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CS" dirty="0" smtClean="0"/>
              <a:t>Prigušni namot je najbolje sredstvo za prigušenje viših harmonika.</a:t>
            </a:r>
          </a:p>
          <a:p>
            <a:r>
              <a:rPr lang="sr-Latn-CS" dirty="0" smtClean="0"/>
              <a:t>Uočena su znatna parcijalna </a:t>
            </a:r>
            <a:r>
              <a:rPr lang="sr-Latn-CS" smtClean="0"/>
              <a:t>izbijanja kod sinhronih </a:t>
            </a:r>
            <a:r>
              <a:rPr lang="sr-Latn-CS" dirty="0" smtClean="0"/>
              <a:t>generatora u čijim su rasipnim magnetnim poljima izraženi viši harmonici koji potiču od komutacije tiristora.</a:t>
            </a:r>
          </a:p>
          <a:p>
            <a:r>
              <a:rPr lang="sr-Latn-CS" dirty="0" smtClean="0"/>
              <a:t>Mjerenjem magnetnih polja generatora u raznim režimima rada i spektralnom FFT analizom mogu se utvrditi uzroci koji dovode do izobličenja magnetnog polja generatora. </a:t>
            </a:r>
          </a:p>
          <a:p>
            <a:r>
              <a:rPr lang="sr-Latn-CS" dirty="0" smtClean="0"/>
              <a:t>Ugradnjom opreme za monitring magnetnih rasipnih polja može se pratiti ispravnost rada generatora u normalnom i prelaznim režimima rada.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824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752600"/>
            <a:ext cx="8458200" cy="1752600"/>
          </a:xfrm>
        </p:spPr>
        <p:txBody>
          <a:bodyPr>
            <a:normAutofit/>
          </a:bodyPr>
          <a:lstStyle/>
          <a:p>
            <a:r>
              <a:rPr lang="sr-Latn-CS" dirty="0" smtClean="0"/>
              <a:t>Hvala na pažnji!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041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Sadržaj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Obrađeno je nastajanje viših harmonika u sinhronom generatoru i njihov uticaj na ispravan rad generatora</a:t>
            </a:r>
          </a:p>
          <a:p>
            <a:r>
              <a:rPr lang="sr-Latn-CS" dirty="0" smtClean="0"/>
              <a:t>Simulirano je nastajanje viših harmonika usljed rada tiristorskog mosta u pobudnom sistemu</a:t>
            </a:r>
          </a:p>
          <a:p>
            <a:r>
              <a:rPr lang="sr-Latn-CS" dirty="0" smtClean="0"/>
              <a:t>Značaj mjerenja magnetnih rasipnih polja</a:t>
            </a:r>
          </a:p>
        </p:txBody>
      </p:sp>
    </p:spTree>
    <p:extLst>
      <p:ext uri="{BB962C8B-B14F-4D97-AF65-F5344CB8AC3E}">
        <p14:creationId xmlns:p14="http://schemas.microsoft.com/office/powerpoint/2010/main" val="1243867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5273789"/>
              </p:ext>
            </p:extLst>
          </p:nvPr>
        </p:nvGraphicFramePr>
        <p:xfrm>
          <a:off x="2133600" y="533409"/>
          <a:ext cx="4802551" cy="5603914"/>
        </p:xfrm>
        <a:graphic>
          <a:graphicData uri="http://schemas.openxmlformats.org/drawingml/2006/table">
            <a:tbl>
              <a:tblPr/>
              <a:tblGrid>
                <a:gridCol w="3219594"/>
                <a:gridCol w="1582957"/>
              </a:tblGrid>
              <a:tr h="213439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Podaci</a:t>
                      </a:r>
                      <a:r>
                        <a:rPr lang="en-US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o </a:t>
                      </a:r>
                      <a:r>
                        <a:rPr lang="en-US" sz="1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generatorima</a:t>
                      </a:r>
                      <a:r>
                        <a:rPr lang="en-US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u HE "</a:t>
                      </a:r>
                      <a:r>
                        <a:rPr lang="en-US" sz="1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Piva</a:t>
                      </a:r>
                      <a:r>
                        <a:rPr lang="en-US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"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0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Nominalna snaga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120MVA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Nominalna aktivna snaga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114MW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Nominalni</a:t>
                      </a:r>
                      <a:r>
                        <a:rPr lang="en-US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napon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15.75 kV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Nominalna struja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4389A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cosφ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0.95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Nominalni</a:t>
                      </a:r>
                      <a:r>
                        <a:rPr lang="en-US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pobudni</a:t>
                      </a:r>
                      <a:r>
                        <a:rPr lang="en-US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napon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235 V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46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Nominalna pobudna struja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1180A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Stepen</a:t>
                      </a:r>
                      <a:r>
                        <a:rPr lang="en-US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000" dirty="0" err="1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iskorišćenja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98.5%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Brzina obrtanja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250 ob/min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Koeficijent inercije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4.2 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Xq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Xaσ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0.127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X˙d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0.36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X˙˙d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0.182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X˙˙q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0.192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0.004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Rf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0.14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Tdo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6.5s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T˙d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2.35s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5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T˙˙d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0.068s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541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T˙˙q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0.05s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037" marR="66037" marT="0" marB="0" anchor="ctr">
                    <a:lnL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7302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Oblik i jačina magnetnog polja u međugvožđu sinhronog generatora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r-Latn-CS" dirty="0" smtClean="0"/>
              <a:t>Sinhroni generatori se konstruišu tako da oblik rezultantnog magnetnog polja bude što bliži sinusidalnom kako bi napon na generatoru bio sinusidalan i kako bi gubici usljed viših harmonika bili što manji</a:t>
            </a:r>
            <a:r>
              <a:rPr lang="sr-Latn-CS" dirty="0"/>
              <a:t>. </a:t>
            </a:r>
            <a:endParaRPr lang="sr-Latn-CS" dirty="0" smtClean="0"/>
          </a:p>
          <a:p>
            <a:endParaRPr lang="sr-Latn-CS" dirty="0" smtClean="0"/>
          </a:p>
          <a:p>
            <a:r>
              <a:rPr lang="sr-Latn-CS" dirty="0" smtClean="0"/>
              <a:t>Rezultantno </a:t>
            </a:r>
            <a:r>
              <a:rPr lang="sr-Latn-CS" dirty="0"/>
              <a:t>magnetno polje u međugvožđu mašine dobija se sabiranjem magnetnog polja pobude (rotora)  i magnetnog polja reakcije indukta (statora</a:t>
            </a:r>
            <a:r>
              <a:rPr lang="sr-Latn-CS" dirty="0" smtClean="0"/>
              <a:t>).</a:t>
            </a:r>
          </a:p>
          <a:p>
            <a:endParaRPr lang="sr-Latn-CS" dirty="0" smtClean="0"/>
          </a:p>
          <a:p>
            <a:r>
              <a:rPr lang="sr-Latn-CS" dirty="0" smtClean="0"/>
              <a:t>Oblik i jačina magnetnog polja zavise od konstruktivne izvedbe namotaja rotora i statora, od karakteristika magnetnog kola i od zasićenja magnetnog kola, od pobude i od opterećenja generatora.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562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CS" dirty="0" smtClean="0"/>
              <a:t>Uzroci nastajanja viših harmonika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Latn-CS" dirty="0" smtClean="0"/>
              <a:t>Nehomogenost magnetnog polja generatora</a:t>
            </a:r>
          </a:p>
          <a:p>
            <a:r>
              <a:rPr lang="sr-Latn-CS" dirty="0" smtClean="0"/>
              <a:t>Nelinearnost karakteristika elemenata električnog kola</a:t>
            </a:r>
          </a:p>
          <a:p>
            <a:r>
              <a:rPr lang="sr-Latn-CS" dirty="0" smtClean="0"/>
              <a:t>Prelazni procesi u električnim kolima (promjena konfiguracije mreže, promjena opterećenja)</a:t>
            </a:r>
          </a:p>
          <a:p>
            <a:r>
              <a:rPr lang="sr-Latn-CS" dirty="0" smtClean="0"/>
              <a:t>Elektronski prekidački elementi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16610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Latn-CS" dirty="0" smtClean="0"/>
              <a:t>Posljedice nastajanja viših harmonika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Latn-CS" dirty="0" smtClean="0"/>
              <a:t>Povećani gubici u električnim mašinama</a:t>
            </a:r>
          </a:p>
          <a:p>
            <a:r>
              <a:rPr lang="sr-Latn-CS" dirty="0" smtClean="0"/>
              <a:t>Prenaponi i strujni udari</a:t>
            </a:r>
          </a:p>
          <a:p>
            <a:r>
              <a:rPr lang="sr-Latn-CS" dirty="0" smtClean="0"/>
              <a:t>Interferencija sa telekomunikacionim, računarskim i drugim elektronskim elementima</a:t>
            </a:r>
          </a:p>
          <a:p>
            <a:r>
              <a:rPr lang="sr-Latn-CS" dirty="0" smtClean="0"/>
              <a:t>Proboji dielektrika transformatora i kablova zbog harmoničnih prenapona</a:t>
            </a:r>
          </a:p>
          <a:p>
            <a:r>
              <a:rPr lang="sr-Latn-CS" dirty="0" smtClean="0"/>
              <a:t>Greške u mjerenju električnih mjernih uređaja</a:t>
            </a:r>
          </a:p>
          <a:p>
            <a:r>
              <a:rPr lang="sr-Latn-CS" dirty="0" smtClean="0"/>
              <a:t>Treperenje svjetlosti</a:t>
            </a:r>
          </a:p>
          <a:p>
            <a:r>
              <a:rPr lang="sr-Latn-CS" dirty="0" smtClean="0"/>
              <a:t>Itd.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130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274638"/>
            <a:ext cx="7086600" cy="792162"/>
          </a:xfrm>
        </p:spPr>
        <p:txBody>
          <a:bodyPr>
            <a:noAutofit/>
          </a:bodyPr>
          <a:lstStyle/>
          <a:p>
            <a:r>
              <a:rPr lang="sr-Latn-CS" sz="2800" b="1" i="1" dirty="0" smtClean="0"/>
              <a:t>Viši harmonici u obrtnom magnetnom polju sinhronog generatora</a:t>
            </a:r>
            <a:endParaRPr lang="en-US" sz="2800" b="1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295400"/>
                <a:ext cx="8839200" cy="5410200"/>
              </a:xfrm>
            </p:spPr>
            <p:txBody>
              <a:bodyPr>
                <a:normAutofit fontScale="55000" lnSpcReduction="20000"/>
              </a:bodyPr>
              <a:lstStyle/>
              <a:p>
                <a:r>
                  <a:rPr lang="sr-Latn-CS" dirty="0" smtClean="0"/>
                  <a:t>Nesinusiodalne struje s vremenskim harmoničnim članovima reda µ u višefaznom namotaju koji daje prostorne članove reda </a:t>
                </a:r>
                <a:r>
                  <a:rPr lang="el-GR" dirty="0" smtClean="0"/>
                  <a:t>ν</a:t>
                </a:r>
                <a:r>
                  <a:rPr lang="sr-Latn-CS" dirty="0" smtClean="0"/>
                  <a:t> mogu dati ili direktno ili inverzno obrtno polje ili oba ili nijedno, što zavisi od vrijednosti  </a:t>
                </a:r>
                <a:r>
                  <a:rPr lang="el-GR" dirty="0" smtClean="0"/>
                  <a:t>ν</a:t>
                </a:r>
                <a:r>
                  <a:rPr lang="sr-Latn-CS" dirty="0" smtClean="0"/>
                  <a:t>, </a:t>
                </a:r>
                <a:r>
                  <a:rPr lang="el-GR" dirty="0" smtClean="0"/>
                  <a:t>µ</a:t>
                </a:r>
                <a:r>
                  <a:rPr lang="sr-Latn-CS" dirty="0" smtClean="0"/>
                  <a:t> i broja faza m.</a:t>
                </a:r>
              </a:p>
              <a:p>
                <a:r>
                  <a:rPr lang="sr-Latn-ME" i="1" dirty="0" smtClean="0"/>
                  <a:t>Red </a:t>
                </a:r>
                <a:r>
                  <a:rPr lang="sr-Latn-ME" i="1" dirty="0"/>
                  <a:t>prostornog harmonijskog člana </a:t>
                </a:r>
                <a:r>
                  <a:rPr lang="el-GR" b="1" i="1" dirty="0"/>
                  <a:t>ν</a:t>
                </a:r>
                <a:r>
                  <a:rPr lang="sr-Latn-ME" b="1" i="1" dirty="0"/>
                  <a:t> </a:t>
                </a:r>
                <a:r>
                  <a:rPr lang="sr-Latn-ME" dirty="0"/>
                  <a:t>pokazuje koliko je puta kraća puna perioda(pozitivni i negativni polutalas)tog člana na obodu mašine od perioda osnovnog člana </a:t>
                </a:r>
                <a:r>
                  <a:rPr lang="sr-Latn-ME" b="1" i="1" dirty="0"/>
                  <a:t>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ME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b="1" i="1">
                            <a:latin typeface="Cambria Math"/>
                          </a:rPr>
                          <m:t>𝝉</m:t>
                        </m:r>
                      </m:e>
                      <m:sub>
                        <m:r>
                          <a:rPr lang="sr-Latn-ME" b="1" i="1">
                            <a:latin typeface="Cambria Math"/>
                          </a:rPr>
                          <m:t>𝒑</m:t>
                        </m:r>
                      </m:sub>
                    </m:sSub>
                  </m:oMath>
                </a14:m>
                <a:r>
                  <a:rPr lang="sr-Latn-ME" dirty="0"/>
                  <a:t>.</a:t>
                </a:r>
              </a:p>
              <a:p>
                <a:r>
                  <a:rPr lang="sr-Latn-CS" i="1" dirty="0"/>
                  <a:t>Red vremenskog harmonijskog člana </a:t>
                </a:r>
                <a:r>
                  <a:rPr lang="sr-Latn-CS" b="1" i="1" dirty="0"/>
                  <a:t>µ</a:t>
                </a:r>
                <a:r>
                  <a:rPr lang="sr-Latn-CS" i="1" dirty="0"/>
                  <a:t> </a:t>
                </a:r>
                <a:r>
                  <a:rPr lang="sr-Latn-CS" dirty="0"/>
                  <a:t>pokazuje koliko puta je veća kružna frekvencija kojom </a:t>
                </a:r>
                <a:r>
                  <a:rPr lang="sr-Latn-CS" dirty="0" smtClean="0"/>
                  <a:t>pulsira </a:t>
                </a:r>
                <a:r>
                  <a:rPr lang="sr-Latn-CS" dirty="0"/>
                  <a:t>neki član od kružne frekvencije </a:t>
                </a:r>
                <a:r>
                  <a:rPr lang="el-GR" dirty="0"/>
                  <a:t>ω</a:t>
                </a:r>
                <a:r>
                  <a:rPr lang="sr-Latn-ME" dirty="0"/>
                  <a:t> kojom pulzira osnovni član.</a:t>
                </a:r>
              </a:p>
              <a:p>
                <a:r>
                  <a:rPr lang="sr-Latn-CS" i="1" dirty="0"/>
                  <a:t>Vremenski harmonici </a:t>
                </a:r>
                <a:r>
                  <a:rPr lang="sr-Latn-CS" dirty="0"/>
                  <a:t>sadrže samo </a:t>
                </a:r>
                <a:r>
                  <a:rPr lang="sr-Latn-CS" i="1" dirty="0"/>
                  <a:t>neparne</a:t>
                </a:r>
                <a:r>
                  <a:rPr lang="sr-Latn-CS" dirty="0"/>
                  <a:t> članove, a </a:t>
                </a:r>
                <a:r>
                  <a:rPr lang="sr-Latn-CS" i="1" dirty="0"/>
                  <a:t>prostorni harmonici</a:t>
                </a:r>
                <a:r>
                  <a:rPr lang="sr-Latn-CS" dirty="0"/>
                  <a:t> mogu da sadrže i </a:t>
                </a:r>
                <a:r>
                  <a:rPr lang="sr-Latn-CS" i="1" dirty="0"/>
                  <a:t>parne i neparne</a:t>
                </a:r>
                <a:r>
                  <a:rPr lang="sr-Latn-CS" i="1" dirty="0" smtClean="0"/>
                  <a:t>.</a:t>
                </a:r>
              </a:p>
              <a:p>
                <a:endParaRPr lang="sr-Latn-ME" b="1" i="1" dirty="0" smtClean="0"/>
              </a:p>
              <a:p>
                <a:r>
                  <a:rPr lang="sr-Latn-ME" b="1" i="1" dirty="0" smtClean="0"/>
                  <a:t>Obrtna </a:t>
                </a:r>
                <a:r>
                  <a:rPr lang="sr-Latn-ME" b="1" i="1" dirty="0"/>
                  <a:t>polja viših </a:t>
                </a:r>
                <a:r>
                  <a:rPr lang="sr-Latn-ME" b="1" i="1" dirty="0" smtClean="0"/>
                  <a:t>harmonika</a:t>
                </a:r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/>
                          </a:rPr>
                        </m:ctrlPr>
                      </m:fPr>
                      <m:num>
                        <m:r>
                          <a:rPr lang="sr-Latn-ME" b="1" i="1">
                            <a:latin typeface="Cambria Math"/>
                          </a:rPr>
                          <m:t>𝝂</m:t>
                        </m:r>
                        <m:r>
                          <a:rPr lang="sr-Latn-ME" b="1" i="1">
                            <a:latin typeface="Cambria Math"/>
                          </a:rPr>
                          <m:t>−µ 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sr-Latn-ME" b="0" i="0">
                            <a:latin typeface="Cambria Math"/>
                          </a:rPr>
                          <m:t>m</m:t>
                        </m:r>
                      </m:den>
                    </m:f>
                  </m:oMath>
                </a14:m>
                <a:r>
                  <a:rPr lang="sr-Latn-ME" dirty="0"/>
                  <a:t>=Z</a:t>
                </a:r>
                <a:r>
                  <a:rPr lang="sr-Latn-ME" b="1" i="1" dirty="0" smtClean="0"/>
                  <a:t>,    </a:t>
                </a:r>
                <a:r>
                  <a:rPr lang="sr-Latn-ME" i="1" dirty="0" smtClean="0"/>
                  <a:t>direktno </a:t>
                </a:r>
                <a:r>
                  <a:rPr lang="sr-Latn-ME" i="1" dirty="0"/>
                  <a:t>obrno </a:t>
                </a:r>
                <a:r>
                  <a:rPr lang="sr-Latn-ME" i="1" dirty="0" smtClean="0"/>
                  <a:t>polje</a:t>
                </a:r>
                <a:endParaRPr lang="en-US" b="1" i="1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sr-Latn-ME">
                            <a:latin typeface="Cambria Math"/>
                          </a:rPr>
                          <m:t>𝝂</m:t>
                        </m:r>
                        <m:r>
                          <a:rPr lang="sr-Latn-ME">
                            <a:latin typeface="Cambria Math"/>
                          </a:rPr>
                          <m:t>−µ </m:t>
                        </m:r>
                      </m:num>
                      <m:den>
                        <m:r>
                          <a:rPr lang="sr-Latn-ME">
                            <a:latin typeface="Cambria Math"/>
                          </a:rPr>
                          <m:t>𝒎</m:t>
                        </m:r>
                      </m:den>
                    </m:f>
                    <m:r>
                      <a:rPr lang="sr-Latn-ME" smtClean="0">
                        <a:latin typeface="Cambria Math"/>
                      </a:rPr>
                      <m:t>≠</m:t>
                    </m:r>
                  </m:oMath>
                </a14:m>
                <a:r>
                  <a:rPr lang="sr-Latn-ME" dirty="0"/>
                  <a:t>Z</a:t>
                </a:r>
                <a:r>
                  <a:rPr lang="sr-Latn-ME" dirty="0" smtClean="0"/>
                  <a:t>,  ne </a:t>
                </a:r>
                <a:r>
                  <a:rPr lang="sr-Latn-ME" dirty="0"/>
                  <a:t>postoji direktno obrtno polje</a:t>
                </a:r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sr-Latn-ME">
                            <a:latin typeface="Cambria Math"/>
                          </a:rPr>
                          <m:t>𝝂</m:t>
                        </m:r>
                        <m:r>
                          <a:rPr lang="sr-Latn-ME">
                            <a:latin typeface="Cambria Math"/>
                          </a:rPr>
                          <m:t>+µ </m:t>
                        </m:r>
                      </m:num>
                      <m:den>
                        <m:r>
                          <a:rPr lang="sr-Latn-ME">
                            <a:latin typeface="Cambria Math"/>
                          </a:rPr>
                          <m:t>𝒎</m:t>
                        </m:r>
                      </m:den>
                    </m:f>
                  </m:oMath>
                </a14:m>
                <a:r>
                  <a:rPr lang="sr-Latn-ME" dirty="0"/>
                  <a:t>=</a:t>
                </a:r>
                <a:r>
                  <a:rPr lang="sr-Latn-ME" dirty="0" smtClean="0"/>
                  <a:t>Z,     inverzno </a:t>
                </a:r>
                <a:r>
                  <a:rPr lang="sr-Latn-ME" dirty="0"/>
                  <a:t>obrno polje</a:t>
                </a:r>
                <a:endParaRPr lang="en-US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sr-Latn-ME">
                            <a:latin typeface="Cambria Math"/>
                          </a:rPr>
                          <m:t>𝝂</m:t>
                        </m:r>
                        <m:r>
                          <a:rPr lang="sr-Latn-ME">
                            <a:latin typeface="Cambria Math"/>
                          </a:rPr>
                          <m:t>+µ </m:t>
                        </m:r>
                      </m:num>
                      <m:den>
                        <m:r>
                          <a:rPr lang="sr-Latn-ME">
                            <a:latin typeface="Cambria Math"/>
                          </a:rPr>
                          <m:t>𝒎</m:t>
                        </m:r>
                      </m:den>
                    </m:f>
                    <m:r>
                      <a:rPr lang="sr-Latn-ME">
                        <a:latin typeface="Cambria Math"/>
                      </a:rPr>
                      <m:t>≠</m:t>
                    </m:r>
                  </m:oMath>
                </a14:m>
                <a:r>
                  <a:rPr lang="sr-Latn-ME" dirty="0"/>
                  <a:t>Z</a:t>
                </a:r>
                <a:r>
                  <a:rPr lang="sr-Latn-ME" dirty="0" smtClean="0"/>
                  <a:t>,  </a:t>
                </a:r>
                <a:r>
                  <a:rPr lang="sr-Latn-ME" dirty="0"/>
                  <a:t>ne </a:t>
                </a:r>
                <a:r>
                  <a:rPr lang="sr-Latn-ME" dirty="0" smtClean="0"/>
                  <a:t>postoji inverzno </a:t>
                </a:r>
                <a:r>
                  <a:rPr lang="sr-Latn-ME" dirty="0"/>
                  <a:t>obrno </a:t>
                </a:r>
                <a:r>
                  <a:rPr lang="sr-Latn-ME" dirty="0" smtClean="0"/>
                  <a:t>polje       ; Z – cijeli broj</a:t>
                </a:r>
                <a:endParaRPr lang="en-US" dirty="0"/>
              </a:p>
              <a:p>
                <a:r>
                  <a:rPr lang="sr-Latn-CS" i="1" dirty="0" smtClean="0"/>
                  <a:t>Ugaona brzina obrtnih magnetnih polja  viših harmonika</a:t>
                </a:r>
                <a:r>
                  <a:rPr lang="sr-Latn-CS" dirty="0" smtClean="0"/>
                  <a:t> je </a:t>
                </a:r>
                <a:r>
                  <a:rPr lang="sr-Latn-CS" b="1" i="1" dirty="0" smtClean="0"/>
                  <a:t>µ/</a:t>
                </a:r>
                <a:r>
                  <a:rPr lang="el-GR" b="1" i="1" dirty="0" smtClean="0"/>
                  <a:t>ν</a:t>
                </a:r>
                <a:r>
                  <a:rPr lang="sr-Latn-CS" dirty="0" smtClean="0"/>
                  <a:t> puta veća od brzine osnovnog člana obrtnog magnetnog polja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sr-Latn-CS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b="1" i="0" smtClean="0">
                            <a:latin typeface="Cambria Math"/>
                          </a:rPr>
                          <m:t>𝛚</m:t>
                        </m:r>
                      </m:e>
                      <m:sub>
                        <m:r>
                          <a:rPr lang="sr-Latn-ME" b="1" i="0" smtClean="0">
                            <a:latin typeface="Cambria Math"/>
                          </a:rPr>
                          <m:t>𝐦</m:t>
                        </m:r>
                      </m:sub>
                    </m:sSub>
                  </m:oMath>
                </a14:m>
                <a:r>
                  <a:rPr lang="sr-Latn-CS" dirty="0" smtClean="0"/>
                  <a:t>,  što ima za posljedicu indukovanje struje u masivnim dijelovima generatora, što izaziva dodatne gubitke, zagrijavanja i kočione momente.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295400"/>
                <a:ext cx="8839200" cy="5410200"/>
              </a:xfrm>
              <a:blipFill rotWithShape="1">
                <a:blip r:embed="rId2"/>
                <a:stretch>
                  <a:fillRect l="-483" t="-1466" r="-897" b="-3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4935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"/>
            <a:ext cx="8839200" cy="6172200"/>
          </a:xfrm>
        </p:spPr>
        <p:txBody>
          <a:bodyPr anchor="ctr">
            <a:normAutofit fontScale="92500" lnSpcReduction="20000"/>
          </a:bodyPr>
          <a:lstStyle/>
          <a:p>
            <a:r>
              <a:rPr lang="sr-Latn-ME" sz="2800" i="1" dirty="0" smtClean="0"/>
              <a:t>Obrtno </a:t>
            </a:r>
            <a:r>
              <a:rPr lang="sr-Latn-ME" sz="2800" i="1" dirty="0"/>
              <a:t>magnetno polje </a:t>
            </a:r>
            <a:r>
              <a:rPr lang="sr-Latn-ME" sz="2800" i="1" dirty="0" smtClean="0">
                <a:solidFill>
                  <a:srgbClr val="FF0000"/>
                </a:solidFill>
              </a:rPr>
              <a:t>rotora</a:t>
            </a:r>
            <a:r>
              <a:rPr lang="sr-Latn-ME" sz="2800" dirty="0" smtClean="0"/>
              <a:t> </a:t>
            </a:r>
            <a:r>
              <a:rPr lang="sr-Latn-ME" sz="2800" dirty="0"/>
              <a:t>sadži prostorne harmonijske </a:t>
            </a:r>
            <a:r>
              <a:rPr lang="sr-Latn-ME" sz="2800" dirty="0" smtClean="0"/>
              <a:t>članove. </a:t>
            </a:r>
            <a:endParaRPr lang="en-US" sz="2800" dirty="0"/>
          </a:p>
          <a:p>
            <a:r>
              <a:rPr lang="sr-Latn-ME" sz="2800" i="1" dirty="0"/>
              <a:t> Obrtno magnetno polje </a:t>
            </a:r>
            <a:r>
              <a:rPr lang="sr-Latn-ME" sz="2800" i="1" dirty="0">
                <a:solidFill>
                  <a:srgbClr val="FF0000"/>
                </a:solidFill>
              </a:rPr>
              <a:t>statora</a:t>
            </a:r>
            <a:r>
              <a:rPr lang="sr-Latn-ME" sz="2800" i="1" dirty="0"/>
              <a:t> sadrž</a:t>
            </a:r>
            <a:r>
              <a:rPr lang="sr-Latn-ME" sz="2800" dirty="0"/>
              <a:t>i prostorne i vremenske harmonijske članove</a:t>
            </a:r>
            <a:r>
              <a:rPr lang="sr-Latn-ME" sz="2800" dirty="0" smtClean="0"/>
              <a:t>.</a:t>
            </a:r>
          </a:p>
          <a:p>
            <a:r>
              <a:rPr lang="sr-Latn-ME" sz="2800" i="1" dirty="0" smtClean="0"/>
              <a:t>Prostorni </a:t>
            </a:r>
            <a:r>
              <a:rPr lang="sr-Latn-ME" sz="2800" i="1" dirty="0"/>
              <a:t>harmonijski članovi</a:t>
            </a:r>
            <a:r>
              <a:rPr lang="sr-Latn-ME" sz="2800" dirty="0"/>
              <a:t> - su posledica geometrije i konstrukcije: međugvožđa, magnetnog kola mašine,namota rotora , namota statora i zasićenja magnetnog kola </a:t>
            </a:r>
            <a:r>
              <a:rPr lang="sr-Latn-ME" sz="2800" dirty="0" smtClean="0"/>
              <a:t>statora.Posledica - Oblik </a:t>
            </a:r>
            <a:r>
              <a:rPr lang="sr-Latn-ME" sz="2800" dirty="0"/>
              <a:t>magnetno polja  u međugvožđu nije sinusni.</a:t>
            </a:r>
            <a:endParaRPr lang="en-US" sz="2800" dirty="0"/>
          </a:p>
          <a:p>
            <a:r>
              <a:rPr lang="sr-Latn-ME" sz="2800" i="1" dirty="0" smtClean="0"/>
              <a:t>Vremenski </a:t>
            </a:r>
            <a:r>
              <a:rPr lang="sr-Latn-ME" sz="2800" i="1" dirty="0"/>
              <a:t>harmonijski članovi</a:t>
            </a:r>
            <a:r>
              <a:rPr lang="sr-Latn-ME" sz="2800" dirty="0"/>
              <a:t> </a:t>
            </a:r>
            <a:r>
              <a:rPr lang="sr-Latn-ME" sz="2800" dirty="0" smtClean="0"/>
              <a:t>- potiču od nesinusoidalnih naizmjeničnih struja </a:t>
            </a:r>
            <a:r>
              <a:rPr lang="sr-Latn-ME" sz="2800" dirty="0"/>
              <a:t>koje protiču kroz namote statora.</a:t>
            </a:r>
            <a:endParaRPr lang="en-US" sz="2800" dirty="0"/>
          </a:p>
          <a:p>
            <a:r>
              <a:rPr lang="sr-Latn-ME" sz="2800" i="1" dirty="0" smtClean="0"/>
              <a:t>Viši </a:t>
            </a:r>
            <a:r>
              <a:rPr lang="sr-Latn-ME" sz="2800" i="1" dirty="0"/>
              <a:t>harmonijski </a:t>
            </a:r>
            <a:r>
              <a:rPr lang="sr-Latn-ME" sz="2800" i="1" dirty="0" smtClean="0"/>
              <a:t>članovi (prostorni </a:t>
            </a:r>
            <a:r>
              <a:rPr lang="sr-Latn-ME" sz="2800" i="1" dirty="0"/>
              <a:t>i </a:t>
            </a:r>
            <a:r>
              <a:rPr lang="sr-Latn-ME" sz="2800" i="1" dirty="0" smtClean="0"/>
              <a:t>vremenski) </a:t>
            </a:r>
            <a:r>
              <a:rPr lang="sr-Latn-ME" sz="2800" dirty="0" smtClean="0"/>
              <a:t>izazivaju: </a:t>
            </a:r>
            <a:r>
              <a:rPr lang="sr-Latn-ME" sz="2800" dirty="0"/>
              <a:t>odstupanje magnetnog polja u međugvožđu od sinusnog oblika i zasićenje magnetnog kola.</a:t>
            </a:r>
            <a:endParaRPr lang="en-US" sz="2800" dirty="0"/>
          </a:p>
          <a:p>
            <a:r>
              <a:rPr lang="sr-Latn-CS" sz="2800" dirty="0" smtClean="0"/>
              <a:t>Prigušni namotaj štiti mašinu od svih magnetnih polja koja se ne obrću sinhrono sa rotorom.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5473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371600" y="5334000"/>
            <a:ext cx="640080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sr-Latn-CS" dirty="0" smtClean="0"/>
              <a:t>Simulink model sinhronog generatora sa statičkim pobudnim sistemom</a:t>
            </a:r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62000"/>
            <a:ext cx="8458199" cy="4198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414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r-Latn-CS" dirty="0" smtClean="0"/>
              <a:t>Tiristorski most u pobudnom sistemu</a:t>
            </a:r>
            <a:endParaRPr lang="en-US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1143000"/>
            <a:ext cx="7391400" cy="3276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2284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1363</TotalTime>
  <Words>1163</Words>
  <Application>Microsoft Office PowerPoint</Application>
  <PresentationFormat>On-screen Show (4:3)</PresentationFormat>
  <Paragraphs>127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Uticaj viših harmonika na rad sinhronog generatora</vt:lpstr>
      <vt:lpstr>Sadržaj</vt:lpstr>
      <vt:lpstr>Oblik i jačina magnetnog polja u međugvožđu sinhronog generatora</vt:lpstr>
      <vt:lpstr>Uzroci nastajanja viših harmonika</vt:lpstr>
      <vt:lpstr>Posljedice nastajanja viših harmonika</vt:lpstr>
      <vt:lpstr>Viši harmonici u obrtnom magnetnom polju sinhronog generatora</vt:lpstr>
      <vt:lpstr>PowerPoint Presentation</vt:lpstr>
      <vt:lpstr>Simulink model sinhronog generatora sa statičkim pobudnim sistemom</vt:lpstr>
      <vt:lpstr>Tiristorski most u pobudnom sistemu</vt:lpstr>
      <vt:lpstr>Rezultat simulacije</vt:lpstr>
      <vt:lpstr>Kvantitativne vrijednosti harmonika ukazuju na nedostatke u radu sinhronog generatora</vt:lpstr>
      <vt:lpstr>Mjerenje rasipnih magnetnih polja u sinhronim generatorima</vt:lpstr>
      <vt:lpstr>Pojedine pojave se manifestuju u različitim frekventnim područjima:</vt:lpstr>
      <vt:lpstr>Tangencijalna komponenta rasipnog magnetnog polja generatora u praznom hodu</vt:lpstr>
      <vt:lpstr>FFT tangencijalne komponente rasipnog magntog polja</vt:lpstr>
      <vt:lpstr>Radijalna komponenta rasipnog magnetnog polja u praznom hodu</vt:lpstr>
      <vt:lpstr>FFT radijalne komponente rasipnog magnetnog polja</vt:lpstr>
      <vt:lpstr>Zaključak</vt:lpstr>
      <vt:lpstr>Hvala na pažnji!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Uticaj viših harmonika na rad sinhronog generatora</dc:title>
  <dc:creator>user</dc:creator>
  <cp:lastModifiedBy>user</cp:lastModifiedBy>
  <cp:revision>79</cp:revision>
  <dcterms:created xsi:type="dcterms:W3CDTF">2013-05-08T05:56:00Z</dcterms:created>
  <dcterms:modified xsi:type="dcterms:W3CDTF">2013-05-14T09:20:55Z</dcterms:modified>
</cp:coreProperties>
</file>